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8"/>
  </p:notesMasterIdLst>
  <p:sldIdLst>
    <p:sldId id="257" r:id="rId5"/>
    <p:sldId id="264" r:id="rId6"/>
    <p:sldId id="259" r:id="rId7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san McCahan" initials="SM" lastIdx="2" clrIdx="0">
    <p:extLst>
      <p:ext uri="{19B8F6BF-5375-455C-9EA6-DF929625EA0E}">
        <p15:presenceInfo xmlns:p15="http://schemas.microsoft.com/office/powerpoint/2012/main" userId="Susan McCah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E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0E3A00-5FF7-47FC-97EC-24CB6F208B58}" v="169" dt="2021-08-31T14:49:52.132"/>
    <p1510:client id="{EE4F438A-2791-BA1E-01BE-EEF40E46C822}" v="12" dt="2021-08-31T14:54:32.697"/>
    <p1510:client id="{92A5A13B-BA6E-C7CD-CF6C-7E758E946123}" v="19" dt="2021-08-31T14:46:05.415"/>
    <p1510:client id="{59D81F8F-CB7F-8183-077B-33F36F13D64F}" v="122" dt="2021-09-01T05:17:25.584"/>
    <p1510:client id="{565F24CC-D4DA-1E86-BE07-711773C56AC4}" v="31" dt="2021-09-01T11:56:10.5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2576" autoAdjust="0"/>
  </p:normalViewPr>
  <p:slideViewPr>
    <p:cSldViewPr snapToGrid="0" snapToObjects="1">
      <p:cViewPr varScale="1">
        <p:scale>
          <a:sx n="105" d="100"/>
          <a:sy n="105" d="100"/>
        </p:scale>
        <p:origin x="8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E29614-A203-6843-B79E-3DD9616DB19A}" type="datetimeFigureOut">
              <a:rPr lang="en-CA" smtClean="0"/>
              <a:t>2021-09-07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6FAA9-F5E7-C843-A112-ED87E55747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9965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400" b="1" kern="1200" dirty="0">
              <a:solidFill>
                <a:srgbClr val="FF0000"/>
              </a:solidFill>
              <a:effectLst/>
              <a:highlight>
                <a:srgbClr val="FFFF00"/>
              </a:highlight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kern="12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+mn-lt"/>
                <a:ea typeface="+mn-ea"/>
                <a:cs typeface="+mn-cs"/>
              </a:rPr>
              <a:t>Please refer to Instructional Guidelines document for more information </a:t>
            </a:r>
            <a:endParaRPr lang="en-CA" sz="1200" b="0" i="0" u="sng" strike="noStrike" kern="1200" dirty="0">
              <a:solidFill>
                <a:schemeClr val="tx1"/>
              </a:solidFill>
              <a:effectLst/>
              <a:highlight>
                <a:srgbClr val="FFFF00"/>
              </a:highlight>
              <a:latin typeface="+mn-lt"/>
              <a:ea typeface="+mn-ea"/>
              <a:cs typeface="+mn-cs"/>
            </a:endParaRP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BA11BC-DE84-CC42-8A75-841D2E939449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44583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 this graphic to provide a visual and verbal reminder of the </a:t>
            </a:r>
            <a:r>
              <a:rPr lang="en-US" sz="1200" b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general COVID-19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prevention measures and any other protocols required by your division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Full poster available for download: https://</a:t>
            </a:r>
            <a:r>
              <a:rPr lang="en-CA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ehs.utoronto.ca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/wp-content/uploads/2020/03/Covid-19-Poster_8.5x11_FA.pdf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BA11BC-DE84-CC42-8A75-841D2E939449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11851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b="1" u="none" dirty="0"/>
              <a:t>Please refer </a:t>
            </a:r>
            <a:r>
              <a:rPr lang="en-CA" b="1" u="none"/>
              <a:t>to Instructional </a:t>
            </a:r>
            <a:r>
              <a:rPr lang="en-CA" b="1" u="none" dirty="0"/>
              <a:t>G</a:t>
            </a:r>
            <a:r>
              <a:rPr lang="en-CA" b="1" u="none"/>
              <a:t>uidelines </a:t>
            </a:r>
            <a:r>
              <a:rPr lang="en-CA" b="1" u="none" dirty="0"/>
              <a:t>document for what do if in both urgent and non-urgent medical situations </a:t>
            </a:r>
          </a:p>
          <a:p>
            <a:endParaRPr lang="en-CA" b="1" u="none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BA11BC-DE84-CC42-8A75-841D2E939449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8955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1639B-9AFF-F647-9F0B-8B2ADDD180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501607-CE6E-264D-8590-939DC9F3D4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659C7E-5FC1-DF41-A5C0-53C593622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4FC8-5946-3544-B267-A02399C061F5}" type="datetimeFigureOut">
              <a:rPr lang="en-CA" smtClean="0"/>
              <a:t>2021-09-07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CFE1AC-0C9E-5148-A24E-3DBA2804D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8995A3-6C39-6540-9D1E-5CF483A5B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1C7EB-D986-F340-813E-F0098F4045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87732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3F44F-E1BF-354B-8E51-CC19C14CF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BA66F2-0895-8B4D-9325-C9098608AE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EA0159-68AB-9040-8D88-7E623B3DE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4FC8-5946-3544-B267-A02399C061F5}" type="datetimeFigureOut">
              <a:rPr lang="en-CA" smtClean="0"/>
              <a:t>2021-09-07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5B8598-FC82-0443-994B-475758D60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54844A-5CEF-8A4E-8329-E741A883F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1C7EB-D986-F340-813E-F0098F4045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9000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8A4D2D-A4FF-1647-8E76-D82829392F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5234D9-784A-A240-A458-60FF7A1C92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2187B1-4853-8741-A744-56ABF0450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4FC8-5946-3544-B267-A02399C061F5}" type="datetimeFigureOut">
              <a:rPr lang="en-CA" smtClean="0"/>
              <a:t>2021-09-07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5492A6-16F6-3443-A81F-3D4B770AE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FF9B38-5C87-DC45-A2B9-9452C80C4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1C7EB-D986-F340-813E-F0098F4045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4883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A86B2-EF6E-6F44-BC36-2BDAE1B21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10A0E-E78B-144A-B7C1-83078B8FE0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AC1A5B-3559-4848-AB2B-C1652879E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4FC8-5946-3544-B267-A02399C061F5}" type="datetimeFigureOut">
              <a:rPr lang="en-CA" smtClean="0"/>
              <a:t>2021-09-07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A7A0A4-BD1E-504A-A6BA-C799D60EB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0276B3-3A6F-1C40-8497-BDC74EF68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1C7EB-D986-F340-813E-F0098F4045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79439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2E955-7D7C-B14F-944D-316835CEE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A1FCEC-FFE4-B94D-B571-548744B1A3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A7094F-D9FC-6544-BDD1-B15151A01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4FC8-5946-3544-B267-A02399C061F5}" type="datetimeFigureOut">
              <a:rPr lang="en-CA" smtClean="0"/>
              <a:t>2021-09-07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FC2B8E-B6FB-B84B-8F7F-CEBACE477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092C89-15BF-5345-A8B2-14A0F9DFC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1C7EB-D986-F340-813E-F0098F4045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1045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FF7B4-78D3-FF40-903F-FEAF14A2C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6D35F4-1ED7-AD44-A932-C06CA3685A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0F6B1F-FA75-054C-A130-92EDED4686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674D38-4C10-2847-847E-6B78534FA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4FC8-5946-3544-B267-A02399C061F5}" type="datetimeFigureOut">
              <a:rPr lang="en-CA" smtClean="0"/>
              <a:t>2021-09-07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33D2ED-8604-CC43-B6B2-138A6291A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AAAE2A-05B8-5A41-B6E4-DDC4ABD5D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1C7EB-D986-F340-813E-F0098F4045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2004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8F803-5DFA-EC48-B391-4562A402F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5F173-C290-6541-B37F-02632A12BD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BB71F3-0008-5B44-8170-058DEFFDF9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EA9B5C-1A4B-FD44-88BD-764AEAEC32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9859A1-1065-0643-8895-C1F1993703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0FA895-F87F-CE49-8CCA-9EDE4190B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4FC8-5946-3544-B267-A02399C061F5}" type="datetimeFigureOut">
              <a:rPr lang="en-CA" smtClean="0"/>
              <a:t>2021-09-07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33DBD4-24D4-2E44-9C18-52D123B6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1DFFE1-7B2B-A144-98AA-B289551B3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1C7EB-D986-F340-813E-F0098F4045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6516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85D6F-95DC-AE4F-BE53-42F1A5F02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EB566A-4DCE-F842-B1C5-7A2DB5D3D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4FC8-5946-3544-B267-A02399C061F5}" type="datetimeFigureOut">
              <a:rPr lang="en-CA" smtClean="0"/>
              <a:t>2021-09-07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6ACF5A-B29F-E641-AD72-C136F6EA6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D1E097-B206-5349-B07D-AFA5C81FF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1C7EB-D986-F340-813E-F0098F4045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59658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DDB4A4-475F-E746-BA9E-C92C9B7D6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4FC8-5946-3544-B267-A02399C061F5}" type="datetimeFigureOut">
              <a:rPr lang="en-CA" smtClean="0"/>
              <a:t>2021-09-07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9CAC5C-787C-DA4D-9D83-5C9DA1CBA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368622-D014-0F48-9C22-1C7E1D4EE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1C7EB-D986-F340-813E-F0098F4045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6331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607AE-DC6B-7248-BEDD-CBB304BC4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342C1E-F4A0-DC4E-8641-0E2C70F04F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18C8F7-AD80-A74B-B9E4-6EF571A06F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513BCB-784D-4940-9AB9-8505D5B6D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4FC8-5946-3544-B267-A02399C061F5}" type="datetimeFigureOut">
              <a:rPr lang="en-CA" smtClean="0"/>
              <a:t>2021-09-07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2D7B6D-C0D3-574C-98D2-DC6674DF0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4B5A31-7ED8-0043-9173-D8170F60C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1C7EB-D986-F340-813E-F0098F4045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3791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98835-5C19-384D-B093-C72A69A96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F4B137-76E7-9B45-901B-2564D11FEC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0F798-3E3F-9F4E-BB3E-5FCF453470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933A9D-0CA3-DB40-9DEE-46D95F30F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4FC8-5946-3544-B267-A02399C061F5}" type="datetimeFigureOut">
              <a:rPr lang="en-CA" smtClean="0"/>
              <a:t>2021-09-07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ED6F91-AB94-3E44-94B7-EA42230DC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21AC82-B3DB-884A-8E5C-B1BE78829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1C7EB-D986-F340-813E-F0098F4045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42873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5283E9-BECD-DC43-9428-D93EDAEDF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3716D9-71AF-F948-9D87-6B00DFCC08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3AA406-AD89-E145-BD83-005D82A00D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44FC8-5946-3544-B267-A02399C061F5}" type="datetimeFigureOut">
              <a:rPr lang="en-CA" smtClean="0"/>
              <a:t>2021-09-07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3F2D1C-8E81-354A-906C-233E866041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975B9D-BA2D-C04D-9316-E9E1FE47E2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1C7EB-D986-F340-813E-F0098F4045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23662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notesSlide" Target="../notesSlides/notesSlide1.xml"/><Relationship Id="rId7" Type="http://schemas.openxmlformats.org/officeDocument/2006/relationships/hyperlink" Target="https://www.provost.utoronto.ca/planning-policy/joint-provostial-and-human-resources-guideline-on-facemasks-at-the-university-of-toronto/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hyperlink" Target="https://governingcouncil.utoronto.ca/secretariat/policies/face-masks-policy" TargetMode="External"/><Relationship Id="rId11" Type="http://schemas.openxmlformats.org/officeDocument/2006/relationships/image" Target="../media/image4.svg"/><Relationship Id="rId5" Type="http://schemas.openxmlformats.org/officeDocument/2006/relationships/hyperlink" Target="https://www.utoronto.ca/utogether/vaccines" TargetMode="External"/><Relationship Id="rId10" Type="http://schemas.openxmlformats.org/officeDocument/2006/relationships/image" Target="../media/image3.png"/><Relationship Id="rId4" Type="http://schemas.openxmlformats.org/officeDocument/2006/relationships/hyperlink" Target="https://www.utoronto.ca/utogether/ucheck" TargetMode="External"/><Relationship Id="rId9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6" Type="http://schemas.openxmlformats.org/officeDocument/2006/relationships/image" Target="../media/image8.png"/><Relationship Id="rId5" Type="http://schemas.openxmlformats.org/officeDocument/2006/relationships/image" Target="../media/image7.emf"/><Relationship Id="rId4" Type="http://schemas.openxmlformats.org/officeDocument/2006/relationships/hyperlink" Target="mailto:ehs.occhealth@utoronto.c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3B21F-DABC-9C43-92BF-6CB971E7A1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1908" y="1053237"/>
            <a:ext cx="9144000" cy="1733787"/>
          </a:xfrm>
        </p:spPr>
        <p:txBody>
          <a:bodyPr/>
          <a:lstStyle/>
          <a:p>
            <a:r>
              <a:rPr lang="en-CA" b="1" dirty="0">
                <a:solidFill>
                  <a:srgbClr val="047EA5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GENERAL MEASURES</a:t>
            </a:r>
            <a:br>
              <a:rPr lang="en-CA" b="1" dirty="0">
                <a:solidFill>
                  <a:srgbClr val="047EA5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</a:br>
            <a:r>
              <a:rPr lang="en-CA" sz="3000" dirty="0">
                <a:solidFill>
                  <a:srgbClr val="047EA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Community Check-In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66968B-0B7C-FC46-8D31-A1840945A0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9809" y="2781173"/>
            <a:ext cx="11450781" cy="400042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CA" sz="1600" b="1" dirty="0"/>
              <a:t>Self-screen</a:t>
            </a:r>
            <a:r>
              <a:rPr lang="en-CA" sz="1600" dirty="0"/>
              <a:t> – How are you feeling? Remember: do not come to campus if you have a fever, sore throat, cough, difficulty breathing, runny nose, or feeling unwell. For more information:</a:t>
            </a:r>
            <a:r>
              <a:rPr lang="en-CA" sz="1600" dirty="0">
                <a:solidFill>
                  <a:schemeClr val="accent1"/>
                </a:solidFill>
              </a:rPr>
              <a:t> </a:t>
            </a:r>
            <a:r>
              <a:rPr lang="en-CA" sz="1600" dirty="0">
                <a:solidFill>
                  <a:schemeClr val="accent1"/>
                </a:solidFill>
                <a:ea typeface="+mn-lt"/>
                <a:cs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https://www.utoronto.ca/utogether/ucheck</a:t>
            </a:r>
            <a:r>
              <a:rPr lang="en-CA" sz="1600" dirty="0">
                <a:solidFill>
                  <a:schemeClr val="accent1"/>
                </a:solidFill>
                <a:ea typeface="+mn-lt"/>
                <a:cs typeface="+mn-lt"/>
              </a:rPr>
              <a:t>. </a:t>
            </a:r>
            <a:endParaRPr lang="en-CA" sz="1600" dirty="0">
              <a:solidFill>
                <a:schemeClr val="accent1"/>
              </a:solidFill>
              <a:cs typeface="Calibri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CA" sz="1600" b="1" dirty="0">
                <a:cs typeface="Calibri"/>
              </a:rPr>
              <a:t>Vaccination  - </a:t>
            </a:r>
            <a:r>
              <a:rPr lang="en-CA" sz="1600" dirty="0">
                <a:cs typeface="Calibri"/>
              </a:rPr>
              <a:t>The</a:t>
            </a:r>
            <a:r>
              <a:rPr lang="en-CA" sz="1600" dirty="0">
                <a:ea typeface="+mn-lt"/>
                <a:cs typeface="+mn-lt"/>
              </a:rPr>
              <a:t> University of Toronto </a:t>
            </a:r>
            <a:r>
              <a:rPr lang="en-CA" sz="1600" b="1" dirty="0">
                <a:ea typeface="+mn-lt"/>
                <a:cs typeface="+mn-lt"/>
              </a:rPr>
              <a:t>will require </a:t>
            </a:r>
            <a:r>
              <a:rPr lang="en-CA" sz="1600" dirty="0">
                <a:ea typeface="+mn-lt"/>
                <a:cs typeface="+mn-lt"/>
              </a:rPr>
              <a:t>that all those intending to be present on our campuses be fully vaccinated against COVID-19, in accordance with all applicable laws and regulations. For more information: </a:t>
            </a:r>
            <a:r>
              <a:rPr lang="en-CA" sz="1600" dirty="0">
                <a:ea typeface="+mn-lt"/>
                <a:cs typeface="+mn-lt"/>
                <a:hlinkClick r:id="rId5"/>
              </a:rPr>
              <a:t>https://www.utoronto.ca/utogether/vaccines</a:t>
            </a:r>
            <a:r>
              <a:rPr lang="en-CA" sz="1600" dirty="0">
                <a:ea typeface="+mn-lt"/>
                <a:cs typeface="+mn-lt"/>
              </a:rPr>
              <a:t> </a:t>
            </a:r>
            <a:endParaRPr lang="en-CA" sz="1600" b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CA" sz="1600" b="1" dirty="0"/>
              <a:t>Hygiene </a:t>
            </a:r>
            <a:r>
              <a:rPr lang="en-CA" sz="1600" dirty="0"/>
              <a:t>– Wash hands regularly, avoid touching face, sneeze or cough into your arm, no shared surfaces or tools</a:t>
            </a:r>
            <a:endParaRPr lang="en-CA" sz="1600" dirty="0">
              <a:cs typeface="Calibri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CA" sz="1600" b="1" dirty="0"/>
              <a:t>Masks </a:t>
            </a:r>
            <a:r>
              <a:rPr lang="en-CA" sz="1600" dirty="0"/>
              <a:t>– Wear a mask while in-class unless given permission to remove it by the instructor or have an accommodation/exemption. For more information, please refer to the Policy on Face Masks: </a:t>
            </a:r>
            <a:r>
              <a:rPr lang="en-CA" sz="1600" dirty="0">
                <a:hlinkClick r:id="rId6"/>
              </a:rPr>
              <a:t>https://governingcouncil.utoronto.ca/secretariat/policies/face-masks-policy</a:t>
            </a:r>
            <a:r>
              <a:rPr lang="en-CA" sz="1600" dirty="0"/>
              <a:t> and the Joint </a:t>
            </a:r>
            <a:r>
              <a:rPr lang="en-CA" sz="1600" dirty="0" err="1"/>
              <a:t>Provostial</a:t>
            </a:r>
            <a:r>
              <a:rPr lang="en-CA" sz="1600" dirty="0"/>
              <a:t> Guidelines on Face Masks: </a:t>
            </a:r>
            <a:r>
              <a:rPr lang="en-CA" sz="1600" dirty="0">
                <a:hlinkClick r:id="rId7"/>
              </a:rPr>
              <a:t>https://www.provost.utoronto.ca/planning-policy/joint-provostial-and-human-resources-guideline-on-facemasks-at-the-university-of-toronto/</a:t>
            </a:r>
            <a:r>
              <a:rPr lang="en-CA" sz="1600" dirty="0"/>
              <a:t> </a:t>
            </a:r>
            <a:endParaRPr lang="en-CA" sz="1600" dirty="0">
              <a:cs typeface="Calibri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CA" sz="1600" b="1" dirty="0"/>
              <a:t>Traffic Flow </a:t>
            </a:r>
            <a:r>
              <a:rPr lang="en-CA" sz="1600" dirty="0">
                <a:ea typeface="+mn-lt"/>
                <a:cs typeface="+mn-lt"/>
              </a:rPr>
              <a:t>– Follow  the designated traffic flow for entering, moving through, and exiting room</a:t>
            </a:r>
            <a:endParaRPr lang="en-CA" sz="16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CA" sz="1600" b="1" dirty="0"/>
              <a:t>Physical distancing outside of the classroom/non-instructional spaces </a:t>
            </a:r>
            <a:r>
              <a:rPr lang="en-CA" sz="1600" dirty="0"/>
              <a:t>– Follow physical distancing outside of the classroom.</a:t>
            </a:r>
            <a:endParaRPr lang="en-CA" sz="1600" dirty="0">
              <a:cs typeface="Calibri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CA" sz="1600" b="1" dirty="0"/>
              <a:t>Furniture Placement </a:t>
            </a:r>
            <a:r>
              <a:rPr lang="en-CA" sz="1600" dirty="0"/>
              <a:t>– Use designated furniture, do not move furniture without permission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A3084D9-5341-6147-BB11-972013A9811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201191" y="1242775"/>
            <a:ext cx="1566635" cy="142994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91B5DDF-4953-F548-A0A5-0493FADCA9E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0901" y="1525607"/>
            <a:ext cx="1284884" cy="1137123"/>
          </a:xfrm>
          <a:prstGeom prst="ellipse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1EEF048F-A3F3-6F44-A256-91BF0849663E}"/>
              </a:ext>
            </a:extLst>
          </p:cNvPr>
          <p:cNvSpPr/>
          <p:nvPr/>
        </p:nvSpPr>
        <p:spPr>
          <a:xfrm>
            <a:off x="0" y="324486"/>
            <a:ext cx="12205854" cy="893851"/>
          </a:xfrm>
          <a:prstGeom prst="rect">
            <a:avLst/>
          </a:prstGeom>
          <a:solidFill>
            <a:srgbClr val="ADD2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FB14AF0-CDE7-184E-BA6B-D84276C91D26}"/>
              </a:ext>
            </a:extLst>
          </p:cNvPr>
          <p:cNvSpPr txBox="1"/>
          <p:nvPr/>
        </p:nvSpPr>
        <p:spPr>
          <a:xfrm>
            <a:off x="13854" y="540578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b="1" dirty="0">
                <a:solidFill>
                  <a:srgbClr val="002060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COVID-19: IN-CLASS GUIDELINES</a:t>
            </a:r>
          </a:p>
        </p:txBody>
      </p:sp>
      <p:pic>
        <p:nvPicPr>
          <p:cNvPr id="10" name="Graphic 1" descr="Classroom">
            <a:extLst>
              <a:ext uri="{FF2B5EF4-FFF2-40B4-BE49-F238E27FC236}">
                <a16:creationId xmlns:a16="http://schemas.microsoft.com/office/drawing/2014/main" id="{C21E4424-9BAE-5840-AE32-D3E461002156}"/>
              </a:ext>
            </a:extLst>
          </p:cNvPr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15043" y="401482"/>
            <a:ext cx="723900" cy="7239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03F7263-97AD-4860-AAD2-8010E96A9297}"/>
              </a:ext>
            </a:extLst>
          </p:cNvPr>
          <p:cNvSpPr txBox="1"/>
          <p:nvPr/>
        </p:nvSpPr>
        <p:spPr>
          <a:xfrm>
            <a:off x="10323285" y="6442528"/>
            <a:ext cx="1665515" cy="2462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000" dirty="0"/>
              <a:t>Sept 1,  2021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74446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10EC574-282F-5E4C-90CD-6F303A8C6B4B}"/>
              </a:ext>
            </a:extLst>
          </p:cNvPr>
          <p:cNvSpPr/>
          <p:nvPr/>
        </p:nvSpPr>
        <p:spPr>
          <a:xfrm>
            <a:off x="7224069" y="851798"/>
            <a:ext cx="4198181" cy="5541253"/>
          </a:xfrm>
          <a:prstGeom prst="rect">
            <a:avLst/>
          </a:prstGeom>
          <a:solidFill>
            <a:srgbClr val="ADD2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89CED19-BF20-FE4B-9157-7EBEC0B158CF}"/>
              </a:ext>
            </a:extLst>
          </p:cNvPr>
          <p:cNvSpPr txBox="1">
            <a:spLocks/>
          </p:cNvSpPr>
          <p:nvPr/>
        </p:nvSpPr>
        <p:spPr>
          <a:xfrm>
            <a:off x="7435052" y="3274017"/>
            <a:ext cx="3987199" cy="13793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b="1" dirty="0">
                <a:solidFill>
                  <a:srgbClr val="001E4E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REMEMBER…</a:t>
            </a:r>
          </a:p>
          <a:p>
            <a:endParaRPr lang="en-CA" sz="3000" dirty="0">
              <a:solidFill>
                <a:srgbClr val="001E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3000" dirty="0">
                <a:solidFill>
                  <a:srgbClr val="001E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we can do to keep us all safe.</a:t>
            </a:r>
            <a:br>
              <a:rPr lang="en-CA" b="1" dirty="0">
                <a:solidFill>
                  <a:srgbClr val="047EA5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</a:br>
            <a:endParaRPr lang="en-CA" sz="3000" dirty="0">
              <a:solidFill>
                <a:srgbClr val="047EA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9843051-DA54-446C-B3E0-B6B792F5A7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9750" y="1529669"/>
            <a:ext cx="1851400" cy="144576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A391511-27C7-4EB3-BF6A-97531055241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4059" y="218961"/>
            <a:ext cx="5642234" cy="583349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1994DDF-CEB8-4D3A-9043-2BC795B12C36}"/>
              </a:ext>
            </a:extLst>
          </p:cNvPr>
          <p:cNvSpPr txBox="1"/>
          <p:nvPr/>
        </p:nvSpPr>
        <p:spPr>
          <a:xfrm>
            <a:off x="10323285" y="6442528"/>
            <a:ext cx="1665515" cy="2462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000" dirty="0"/>
              <a:t>Sept 1,  2021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84623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3B21F-DABC-9C43-92BF-6CB971E7A1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43588"/>
            <a:ext cx="12192000" cy="2387600"/>
          </a:xfrm>
        </p:spPr>
        <p:txBody>
          <a:bodyPr/>
          <a:lstStyle/>
          <a:p>
            <a:r>
              <a:rPr lang="en-CA" b="1" dirty="0">
                <a:solidFill>
                  <a:srgbClr val="047EA5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WHAT TO DO IF UNWELL?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66968B-0B7C-FC46-8D31-A1840945A0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44288" y="2874456"/>
            <a:ext cx="8937817" cy="2690883"/>
          </a:xfrm>
        </p:spPr>
        <p:txBody>
          <a:bodyPr>
            <a:normAutofit/>
          </a:bodyPr>
          <a:lstStyle/>
          <a:p>
            <a:pPr algn="l"/>
            <a:r>
              <a:rPr lang="en-CA" b="1" dirty="0"/>
              <a:t>Non- Urgent:</a:t>
            </a:r>
          </a:p>
          <a:p>
            <a:pPr marL="457200" indent="-457200" algn="l" fontAlgn="base">
              <a:buFont typeface="+mj-lt"/>
              <a:buAutoNum type="arabicPeriod"/>
            </a:pPr>
            <a:r>
              <a:rPr lang="en-CA" dirty="0"/>
              <a:t>Report your sickness to your course instructor </a:t>
            </a:r>
          </a:p>
          <a:p>
            <a:pPr marL="457200" indent="-457200" algn="l" fontAlgn="base">
              <a:buFont typeface="+mj-lt"/>
              <a:buAutoNum type="arabicPeriod"/>
            </a:pPr>
            <a:r>
              <a:rPr lang="en-CA" dirty="0"/>
              <a:t>Go home </a:t>
            </a:r>
          </a:p>
          <a:p>
            <a:pPr marL="457200" indent="-457200" algn="l" fontAlgn="base">
              <a:buFont typeface="+mj-lt"/>
              <a:buAutoNum type="arabicPeriod"/>
            </a:pPr>
            <a:r>
              <a:rPr lang="en-CA" dirty="0"/>
              <a:t>Email U of T’s Occupational Health Nurse (</a:t>
            </a:r>
            <a:r>
              <a:rPr lang="en-CA" dirty="0">
                <a:hlinkClick r:id="rId4"/>
              </a:rPr>
              <a:t>ehs.occhealth@utoronto.ca</a:t>
            </a:r>
            <a:r>
              <a:rPr lang="en-CA" dirty="0"/>
              <a:t>) who will conduct assessment and  contact tracing, and will provide further direction</a:t>
            </a:r>
          </a:p>
          <a:p>
            <a:pPr marL="457200" indent="-457200" algn="l">
              <a:buFont typeface="+mj-lt"/>
              <a:buAutoNum type="arabicPeriod"/>
            </a:pPr>
            <a:endParaRPr lang="en-CA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007E32A-31FF-8B47-BBA2-4DA29E51D3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220" y="-99301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1025" name="Picture 6">
            <a:extLst>
              <a:ext uri="{FF2B5EF4-FFF2-40B4-BE49-F238E27FC236}">
                <a16:creationId xmlns:a16="http://schemas.microsoft.com/office/drawing/2014/main" id="{B4B951B4-BC17-6642-8FC7-7FA2E1320D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3127" y="5957670"/>
            <a:ext cx="1414463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EE352F8-2E55-8742-A119-570AC7804F0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2088" y="3006813"/>
            <a:ext cx="2362200" cy="2286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F8118EC-A47D-9349-BFC3-C01615DED982}"/>
              </a:ext>
            </a:extLst>
          </p:cNvPr>
          <p:cNvSpPr/>
          <p:nvPr/>
        </p:nvSpPr>
        <p:spPr>
          <a:xfrm>
            <a:off x="2644288" y="5565339"/>
            <a:ext cx="6645697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b="1" i="1" dirty="0"/>
              <a:t>NOTE: </a:t>
            </a:r>
            <a:r>
              <a:rPr lang="en-US" i="1" dirty="0"/>
              <a:t>The University has suspended the need for a doctor’s note or medical certificate for absences if experiencing COVID-19 symptoms.</a:t>
            </a:r>
            <a:endParaRPr lang="en-CA" i="1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B6C5018-20C1-1844-B0C5-209AB5F7837D}"/>
              </a:ext>
            </a:extLst>
          </p:cNvPr>
          <p:cNvSpPr/>
          <p:nvPr/>
        </p:nvSpPr>
        <p:spPr>
          <a:xfrm>
            <a:off x="0" y="324486"/>
            <a:ext cx="12205854" cy="893851"/>
          </a:xfrm>
          <a:prstGeom prst="rect">
            <a:avLst/>
          </a:prstGeom>
          <a:solidFill>
            <a:srgbClr val="ADD2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5B90507-DF4E-3C45-9A1A-41B2C59C37BC}"/>
              </a:ext>
            </a:extLst>
          </p:cNvPr>
          <p:cNvSpPr txBox="1"/>
          <p:nvPr/>
        </p:nvSpPr>
        <p:spPr>
          <a:xfrm>
            <a:off x="13854" y="540578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b="1" dirty="0">
                <a:solidFill>
                  <a:srgbClr val="001E4E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COVID-19: IN-CLASS GUIDELINES</a:t>
            </a:r>
          </a:p>
        </p:txBody>
      </p:sp>
      <p:pic>
        <p:nvPicPr>
          <p:cNvPr id="11" name="Graphic 1" descr="Classroom">
            <a:extLst>
              <a:ext uri="{FF2B5EF4-FFF2-40B4-BE49-F238E27FC236}">
                <a16:creationId xmlns:a16="http://schemas.microsoft.com/office/drawing/2014/main" id="{E71E433C-1C5F-624B-BAEC-C0A564BAC058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15043" y="401482"/>
            <a:ext cx="723900" cy="7239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06FF204-8844-4A36-9213-AD126A967FD8}"/>
              </a:ext>
            </a:extLst>
          </p:cNvPr>
          <p:cNvSpPr txBox="1"/>
          <p:nvPr/>
        </p:nvSpPr>
        <p:spPr>
          <a:xfrm>
            <a:off x="10323285" y="6442528"/>
            <a:ext cx="1665515" cy="2462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000" dirty="0"/>
              <a:t>Sept 1,  2021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4516324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GENERAL MEASURES Community Check-In&amp;quot;&quot;/&gt;&lt;property id=&quot;20307&quot; value=&quot;257&quot;/&gt;&lt;/object&gt;&lt;object type=&quot;3&quot; unique_id=&quot;10004&quot;&gt;&lt;property id=&quot;20148&quot; value=&quot;5&quot;/&gt;&lt;property id=&quot;20300&quot; value=&quot;Slide 2&quot;/&gt;&lt;property id=&quot;20307&quot; value=&quot;264&quot;/&gt;&lt;/object&gt;&lt;object type=&quot;3&quot; unique_id=&quot;10005&quot;&gt;&lt;property id=&quot;20148&quot; value=&quot;5&quot;/&gt;&lt;property id=&quot;20300&quot; value=&quot;Slide 3 - &amp;quot;WHAT TO DO IF UNWELL?&amp;quot;&quot;/&gt;&lt;property id=&quot;20307&quot; value=&quot;259&quot;/&gt;&lt;/object&gt;&lt;/object&gt;&lt;object type=&quot;8&quot; unique_id=&quot;10010&quot;&gt;&lt;/object&gt;&lt;/object&gt;&lt;/database&gt;"/>
  <p:tag name="MMPROD_NEXTUNIQUEID" val="10009"/>
  <p:tag name="SECTOMILLISECCONVERTED" val="1"/>
  <p:tag name="ARTICULATE_PROJECT_OPEN" val="0"/>
  <p:tag name="ARTICULATE_SLIDE_COUNT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c1a266ac-7ffc-4b39-b76b-86d941241ff6">
      <UserInfo>
        <DisplayName>Julian Weinrib</DisplayName>
        <AccountId>122</AccountId>
        <AccountType/>
      </UserInfo>
      <UserInfo>
        <DisplayName>Daniella Mallinick</DisplayName>
        <AccountId>121</AccountId>
        <AccountType/>
      </UserInfo>
      <UserInfo>
        <DisplayName>Susan McCahan</DisplayName>
        <AccountId>109</AccountId>
        <AccountType/>
      </UserInfo>
      <UserInfo>
        <DisplayName>Meredith Strong</DisplayName>
        <AccountId>108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A7E4BCD74B2749B0EC1ED60D8665EC" ma:contentTypeVersion="6" ma:contentTypeDescription="Create a new document." ma:contentTypeScope="" ma:versionID="85df63a5d62ed743c90b9531a06c84fa">
  <xsd:schema xmlns:xsd="http://www.w3.org/2001/XMLSchema" xmlns:xs="http://www.w3.org/2001/XMLSchema" xmlns:p="http://schemas.microsoft.com/office/2006/metadata/properties" xmlns:ns2="3dbe848c-747c-4e4f-b509-cffeefb3bc0f" xmlns:ns3="c1a266ac-7ffc-4b39-b76b-86d941241ff6" targetNamespace="http://schemas.microsoft.com/office/2006/metadata/properties" ma:root="true" ma:fieldsID="bf10e25b4678ff4f32a8881ba6caa543" ns2:_="" ns3:_="">
    <xsd:import namespace="3dbe848c-747c-4e4f-b509-cffeefb3bc0f"/>
    <xsd:import namespace="c1a266ac-7ffc-4b39-b76b-86d941241ff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be848c-747c-4e4f-b509-cffeefb3bc0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a266ac-7ffc-4b39-b76b-86d941241ff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845696D-16F0-4744-B136-9332D5C4D2D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C718092-17B9-4341-8006-D4359DDD6282}">
  <ds:schemaRefs>
    <ds:schemaRef ds:uri="c1a266ac-7ffc-4b39-b76b-86d941241ff6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3dbe848c-747c-4e4f-b509-cffeefb3bc0f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F445097-8D9B-4FB9-BE4A-EDF03AD1251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dbe848c-747c-4e4f-b509-cffeefb3bc0f"/>
    <ds:schemaRef ds:uri="c1a266ac-7ffc-4b39-b76b-86d941241f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449</Words>
  <Application>Microsoft Macintosh PowerPoint</Application>
  <PresentationFormat>Widescreen</PresentationFormat>
  <Paragraphs>30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Narrow</vt:lpstr>
      <vt:lpstr>Calibri</vt:lpstr>
      <vt:lpstr>Calibri Light</vt:lpstr>
      <vt:lpstr>Office Theme</vt:lpstr>
      <vt:lpstr>GENERAL MEASURES Community Check-In</vt:lpstr>
      <vt:lpstr>PowerPoint Presentation</vt:lpstr>
      <vt:lpstr>WHAT TO DO IF UNWELL?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MEASURES Community Check-In</dc:title>
  <dc:creator>Kelly Gordon</dc:creator>
  <cp:lastModifiedBy>Kathleen Olmstead</cp:lastModifiedBy>
  <cp:revision>54</cp:revision>
  <dcterms:created xsi:type="dcterms:W3CDTF">2020-08-18T18:33:14Z</dcterms:created>
  <dcterms:modified xsi:type="dcterms:W3CDTF">2021-09-07T14:16:17Z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0x010100B0A7E4BCD74B2749B0EC1ED60D8665EC</vt:lpwstr>
  </property>
  <property fmtid="{D5CDD505-2E9C-101B-9397-08002B2CF9AE}" pid="3" name="ArticulateGUID">
    <vt:lpwstr>241EFFEF-CCD2-4807-AD54-B2C57FD3386F</vt:lpwstr>
  </property>
  <property fmtid="{D5CDD505-2E9C-101B-9397-08002B2CF9AE}" pid="4" name="ArticulatePath">
    <vt:lpwstr>https://utoronto.sharepoint.com/sites/EHS/IR/EHS COVID19 Documents/In-Class Instructional Guideline and Deck Slides/COVID-19 In-Class Instruction Guidelines - First Class or Tutorial Slide Deck</vt:lpwstr>
  </property>
</Properties>
</file>